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Economica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Gill Sans"/>
      <p:regular r:id="rId50"/>
      <p:bold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italic.fntdata"/><Relationship Id="rId42" Type="http://schemas.openxmlformats.org/officeDocument/2006/relationships/font" Target="fonts/Lato-regular.fntdata"/><Relationship Id="rId41" Type="http://schemas.openxmlformats.org/officeDocument/2006/relationships/font" Target="fonts/Economica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Economica-bold.fntdata"/><Relationship Id="rId38" Type="http://schemas.openxmlformats.org/officeDocument/2006/relationships/font" Target="fonts/Economica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decdbde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cdecdbde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decdbde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cdecdbde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decdbde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decdbde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decdbde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decdbde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decdbde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cdecdbde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cdecdbde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cdecdbde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decdbde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cdecdbde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decdbde0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decdbde0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decdbde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cdecdbde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decdbde0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cdecdbde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bc187894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bc187894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decdbde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cdecdbde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cdecdbde0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cdecdbde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bf8cf8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bf8cf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decdbde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decdbde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cdecdbde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cdecdbde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decdbde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decdbde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cdecdbde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cdecdbde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decdbde0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decdbde0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decdbde0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decdbde0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decdbde0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decdbde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decdb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decdb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cdecdbde0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cdecdbde0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decdbde0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decdbde0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cdecdbde0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cdecdbde0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decdbd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decdbd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decdbde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decdbde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decdbd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decdbd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94903f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94903f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1b5f7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1b5f7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decdbde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decdbd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decdbde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decdbde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www.nature.com/articles/nrg.2017.52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hyperlink" Target="https://www.nature.com/articles/nrg.2017.52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hyperlink" Target="http://bedtools.readthedocs.org/en/latest/" TargetMode="External"/><Relationship Id="rId6" Type="http://schemas.openxmlformats.org/officeDocument/2006/relationships/hyperlink" Target="http://gemini.readthedocs.org" TargetMode="External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0.pn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jp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www.nature.com/articles/nature21062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hyperlink" Target="http://www.ncbi.nlm.nih.gov/entrez/eutils/elink.fcgi?dbfrom=pubmed&amp;retmode=ref&amp;cmd=prlinks&amp;id=2234443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VCF annotation and interpretation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Genomics, Lecture 12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025"/>
            <a:ext cx="8460899" cy="2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Uh oh. Needle in a haystack problem.</a:t>
            </a:r>
            <a:endParaRPr sz="4400"/>
          </a:p>
        </p:txBody>
      </p:sp>
      <p:sp>
        <p:nvSpPr>
          <p:cNvPr id="259" name="Google Shape;259;p22"/>
          <p:cNvSpPr txBox="1"/>
          <p:nvPr/>
        </p:nvSpPr>
        <p:spPr>
          <a:xfrm>
            <a:off x="4262700" y="4632275"/>
            <a:ext cx="258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Economica"/>
                <a:ea typeface="Economica"/>
                <a:cs typeface="Economica"/>
                <a:sym typeface="Economica"/>
              </a:rPr>
              <a:t>Many predicted loss of function variants observed in a typical human. Even as a homozygote!!!</a:t>
            </a:r>
            <a:endParaRPr sz="1600">
              <a:solidFill>
                <a:srgbClr val="99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60" name="Google Shape;260;p22"/>
          <p:cNvCxnSpPr/>
          <p:nvPr/>
        </p:nvCxnSpPr>
        <p:spPr>
          <a:xfrm rot="10800000">
            <a:off x="4958025" y="3199250"/>
            <a:ext cx="816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2"/>
          <p:cNvCxnSpPr/>
          <p:nvPr/>
        </p:nvCxnSpPr>
        <p:spPr>
          <a:xfrm flipH="1" rot="10800000">
            <a:off x="5039625" y="3199250"/>
            <a:ext cx="6984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2"/>
          <p:cNvCxnSpPr/>
          <p:nvPr/>
        </p:nvCxnSpPr>
        <p:spPr>
          <a:xfrm flipH="1" rot="10800000">
            <a:off x="5048275" y="3207300"/>
            <a:ext cx="1668600" cy="97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2"/>
          <p:cNvCxnSpPr/>
          <p:nvPr/>
        </p:nvCxnSpPr>
        <p:spPr>
          <a:xfrm flipH="1" rot="10800000">
            <a:off x="5048275" y="3207300"/>
            <a:ext cx="2448300" cy="97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2"/>
          <p:cNvSpPr txBox="1"/>
          <p:nvPr/>
        </p:nvSpPr>
        <p:spPr>
          <a:xfrm>
            <a:off x="0" y="4726775"/>
            <a:ext cx="3294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https://www.nature.com/articles/nrg.2017.52.pdf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Annotating the "effect" of a variant on a transcript</a:t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203" y="989825"/>
            <a:ext cx="5951100" cy="12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673" y="2432100"/>
            <a:ext cx="3570000" cy="11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224" y="3731225"/>
            <a:ext cx="5669700" cy="11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Effect Predictor (VEP)</a:t>
            </a:r>
            <a:endParaRPr/>
          </a:p>
        </p:txBody>
      </p:sp>
      <p:pic>
        <p:nvPicPr>
          <p:cNvPr descr="Untitled 4.png"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625"/>
            <a:ext cx="8839199" cy="38209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152400" y="4129025"/>
            <a:ext cx="4627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conomica"/>
                <a:ea typeface="Economica"/>
                <a:cs typeface="Economica"/>
                <a:sym typeface="Economica"/>
              </a:rPr>
              <a:t>http://uswest.ensembl.org/info/docs/tools/vep/script/index.html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Many tools + many transcript annotations = many answers</a:t>
            </a:r>
            <a:endParaRPr sz="3600">
              <a:solidFill>
                <a:srgbClr val="000000"/>
              </a:solidFill>
            </a:endParaRPr>
          </a:p>
        </p:txBody>
      </p:sp>
      <p:grpSp>
        <p:nvGrpSpPr>
          <p:cNvPr id="285" name="Google Shape;285;p25"/>
          <p:cNvGrpSpPr/>
          <p:nvPr/>
        </p:nvGrpSpPr>
        <p:grpSpPr>
          <a:xfrm>
            <a:off x="802673" y="3112872"/>
            <a:ext cx="7206348" cy="1685388"/>
            <a:chOff x="0" y="-1"/>
            <a:chExt cx="10249392" cy="3196261"/>
          </a:xfrm>
        </p:grpSpPr>
        <p:pic>
          <p:nvPicPr>
            <p:cNvPr id="286" name="Google Shape;28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202608"/>
              <a:ext cx="1832700" cy="82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558" y="1234429"/>
              <a:ext cx="33276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787" y="1259758"/>
              <a:ext cx="2667000" cy="7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779" y="2518860"/>
              <a:ext cx="4246200" cy="6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79640" y="2518860"/>
              <a:ext cx="999300" cy="67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5"/>
            <p:cNvSpPr/>
            <p:nvPr/>
          </p:nvSpPr>
          <p:spPr>
            <a:xfrm>
              <a:off x="6406992" y="2622619"/>
              <a:ext cx="38424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4444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444444"/>
                  </a:solidFill>
                  <a:latin typeface="Lato"/>
                  <a:ea typeface="Lato"/>
                  <a:cs typeface="Lato"/>
                  <a:sym typeface="Lato"/>
                </a:rPr>
                <a:t>VAT (Yandell; part of VAAST)</a:t>
              </a:r>
              <a:endParaRPr sz="900"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4072356" y="-1"/>
              <a:ext cx="17178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3500" u="none" cap="none" strike="noStrike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Tools</a:t>
              </a:r>
              <a:endParaRPr sz="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93" name="Google Shape;293;p25"/>
          <p:cNvGrpSpPr/>
          <p:nvPr/>
        </p:nvGrpSpPr>
        <p:grpSpPr>
          <a:xfrm>
            <a:off x="451875" y="1310026"/>
            <a:ext cx="8240025" cy="1099191"/>
            <a:chOff x="0" y="289019"/>
            <a:chExt cx="11719564" cy="2084565"/>
          </a:xfrm>
        </p:grpSpPr>
        <p:pic>
          <p:nvPicPr>
            <p:cNvPr id="294" name="Google Shape;294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1037984"/>
              <a:ext cx="1335600" cy="133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5"/>
            <p:cNvSpPr/>
            <p:nvPr/>
          </p:nvSpPr>
          <p:spPr>
            <a:xfrm>
              <a:off x="3734712" y="289019"/>
              <a:ext cx="34116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3100" u="none" cap="none" strike="noStrike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Transcripts</a:t>
              </a:r>
              <a:endParaRPr sz="3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296" name="Google Shape;296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38186" y="1134338"/>
              <a:ext cx="2540100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2864" y="1401038"/>
              <a:ext cx="58167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8" name="Google Shape;298;p25"/>
          <p:cNvCxnSpPr/>
          <p:nvPr/>
        </p:nvCxnSpPr>
        <p:spPr>
          <a:xfrm flipH="1" rot="10800000">
            <a:off x="4571999" y="2568194"/>
            <a:ext cx="13500" cy="44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Many tools + many transcript annotations = many answers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25" y="912875"/>
            <a:ext cx="7162800" cy="39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An example of the complexity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12" y="1142962"/>
            <a:ext cx="8513700" cy="21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>
            <a:off x="1006751" y="3409801"/>
            <a:ext cx="7130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Insertion of a single A. What is the impact?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3171700" y="3819999"/>
            <a:ext cx="27300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318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lphaLcPeriod"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frameshift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lphaLcPeriod"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stopgain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lphaLcPeriod"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synonymous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lphaLcPeriod"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yes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311700" y="-650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Variants overlap multiple transcripts and even genes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690025"/>
            <a:ext cx="6487728" cy="40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0" y="4726775"/>
            <a:ext cx="3294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https://www.nature.com/articles/nrg.2017.52.pdf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311700" y="-650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Apparent loss-of-function variants are enriched for error.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975" y="4415050"/>
            <a:ext cx="307020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874" y="870450"/>
            <a:ext cx="5919300" cy="34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311700" y="-650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Apparent loss-of-function variants are fraught with error.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00" y="2336975"/>
            <a:ext cx="25005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8500" y="891225"/>
            <a:ext cx="5518500" cy="4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/>
          <p:nvPr>
            <p:ph type="title"/>
          </p:nvPr>
        </p:nvSpPr>
        <p:spPr>
          <a:xfrm>
            <a:off x="311700" y="239725"/>
            <a:ext cx="88323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If a disease phenotype is rare, the causal variant should also be similarly rare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descr="Untitled 12.png" id="339" name="Google Shape;3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50" y="771725"/>
            <a:ext cx="6199100" cy="4029124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Variant Calling Overview</a:t>
            </a:r>
            <a:endParaRPr sz="44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5" y="2361500"/>
            <a:ext cx="1227900" cy="9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 rot="10800000">
            <a:off x="1352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18638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3000">
              <a:solidFill>
                <a:srgbClr val="38761D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 rot="10800000">
            <a:off x="2800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3311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(BWA)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 rot="10800000">
            <a:off x="42485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47594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BAM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5543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6054875" y="2329350"/>
            <a:ext cx="1683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Detect SNP/INDELs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(GATK or FreeBayes)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7753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8264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VCF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311700" y="62975"/>
            <a:ext cx="86538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If a disease phenotype is rare, the causal variant should also be similarly rare</a:t>
            </a:r>
            <a:endParaRPr sz="4000"/>
          </a:p>
        </p:txBody>
      </p: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28019" l="0" r="47106" t="34684"/>
          <a:stretch/>
        </p:blipFill>
        <p:spPr>
          <a:xfrm>
            <a:off x="2504727" y="773450"/>
            <a:ext cx="4020273" cy="358991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http://www.nature.com/nature/journal/v536/n7616/pdf/nature19057.pdf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76200" y="42303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&gt;50% of the 9 million variants discovered were present as a heterozygote in 1 out of the 60706 individuals (a "singleton"). &gt;90% present on &lt;=10 chromosomes sampled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 allele underlying a rare disease should be rare in </a:t>
            </a:r>
            <a:r>
              <a:rPr lang="en" sz="2800" u="sng"/>
              <a:t>all ancestries</a:t>
            </a:r>
            <a:r>
              <a:rPr lang="en" sz="2800"/>
              <a:t>!</a:t>
            </a:r>
            <a:endParaRPr sz="2800"/>
          </a:p>
        </p:txBody>
      </p:sp>
      <p:sp>
        <p:nvSpPr>
          <p:cNvPr id="353" name="Google Shape;353;p33"/>
          <p:cNvSpPr txBox="1"/>
          <p:nvPr/>
        </p:nvSpPr>
        <p:spPr>
          <a:xfrm>
            <a:off x="1905000" y="4836875"/>
            <a:ext cx="70782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Slide courtesy of Jessica Chong, University of Washington Center for Mendelian Genomics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00" y="62975"/>
            <a:ext cx="8285400" cy="46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 allele underlying a rare disease should be rare in </a:t>
            </a:r>
            <a:r>
              <a:rPr lang="en" sz="2800" u="sng"/>
              <a:t>all ancestries</a:t>
            </a:r>
            <a:r>
              <a:rPr lang="en" sz="2800"/>
              <a:t>!</a:t>
            </a:r>
            <a:endParaRPr sz="2800"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1" y="967400"/>
            <a:ext cx="5471926" cy="3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700" y="1813151"/>
            <a:ext cx="2890998" cy="15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 txBox="1"/>
          <p:nvPr/>
        </p:nvSpPr>
        <p:spPr>
          <a:xfrm>
            <a:off x="6093700" y="3330350"/>
            <a:ext cx="3000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Nature Reviews Genetics, 2017</a:t>
            </a:r>
            <a:endParaRPr sz="2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gnomAD reports the allele frequency from diverse ancestries</a:t>
            </a:r>
            <a:endParaRPr sz="2800"/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0" y="611575"/>
            <a:ext cx="6149400" cy="4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/>
        </p:nvSpPr>
        <p:spPr>
          <a:xfrm>
            <a:off x="6725700" y="2327100"/>
            <a:ext cx="1977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exac.broadinstitute.org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6725700" y="2708100"/>
            <a:ext cx="2298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gnomad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.broadinstitute.org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gnomAD</a:t>
            </a:r>
            <a:r>
              <a:rPr lang="en" sz="2800"/>
              <a:t> reports the allele frequency from diverse ancestries</a:t>
            </a:r>
            <a:endParaRPr sz="2800"/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433" y="861775"/>
            <a:ext cx="4536900" cy="4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400" y="2501314"/>
            <a:ext cx="2743800" cy="6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 can also prioritize variants based upon inheritance pattern</a:t>
            </a:r>
            <a:endParaRPr sz="3200"/>
          </a:p>
        </p:txBody>
      </p:sp>
      <p:pic>
        <p:nvPicPr>
          <p:cNvPr id="383" name="Google Shape;3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45" y="991195"/>
            <a:ext cx="3554100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25" y="991195"/>
            <a:ext cx="3554100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1243974" y="4640187"/>
            <a:ext cx="24660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e.g., Huntington’s disease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5967087" y="4640187"/>
            <a:ext cx="1783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e.g., cystic fibrosis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 can also prioritize variants based upon inheritance pattern</a:t>
            </a:r>
            <a:endParaRPr sz="3200"/>
          </a:p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327" y="1031379"/>
            <a:ext cx="1683000" cy="170100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7001" y="1296275"/>
            <a:ext cx="4946100" cy="8664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sp>
        <p:nvSpPr>
          <p:cNvPr id="394" name="Google Shape;394;p38"/>
          <p:cNvSpPr/>
          <p:nvPr/>
        </p:nvSpPr>
        <p:spPr>
          <a:xfrm>
            <a:off x="3742789" y="3534752"/>
            <a:ext cx="4912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code: </a:t>
            </a:r>
            <a:r>
              <a:rPr b="0" i="0" lang="en" sz="2400" u="sng" cap="none" strike="noStrike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github.com/arq5x/gemini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3803751" y="3927082"/>
            <a:ext cx="46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docs: </a:t>
            </a:r>
            <a:r>
              <a:rPr b="0" i="0" lang="en" sz="2400" u="sng" cap="none" strike="noStrike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gemini.readthedocs.org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96" name="Google Shape;396;p38"/>
          <p:cNvGrpSpPr/>
          <p:nvPr/>
        </p:nvGrpSpPr>
        <p:grpSpPr>
          <a:xfrm>
            <a:off x="943888" y="3304550"/>
            <a:ext cx="3349658" cy="1551452"/>
            <a:chOff x="-600708" y="-5118"/>
            <a:chExt cx="4764127" cy="2942258"/>
          </a:xfrm>
        </p:grpSpPr>
        <p:pic>
          <p:nvPicPr>
            <p:cNvPr id="397" name="Google Shape;397;p38"/>
            <p:cNvPicPr preferRelativeResize="0"/>
            <p:nvPr/>
          </p:nvPicPr>
          <p:blipFill rotWithShape="1">
            <a:blip r:embed="rId7">
              <a:alphaModFix/>
            </a:blip>
            <a:srcRect b="32138" l="15505" r="11320" t="0"/>
            <a:stretch/>
          </p:blipFill>
          <p:spPr>
            <a:xfrm>
              <a:off x="-344825" y="10433"/>
              <a:ext cx="1762200" cy="2203800"/>
            </a:xfrm>
            <a:custGeom>
              <a:rect b="b" l="l" r="r" t="t"/>
              <a:pathLst>
                <a:path extrusionOk="0" h="120000" w="120000">
                  <a:moveTo>
                    <a:pt x="52283" y="0"/>
                  </a:moveTo>
                  <a:cubicBezTo>
                    <a:pt x="39593" y="1643"/>
                    <a:pt x="27318" y="7302"/>
                    <a:pt x="17567" y="17093"/>
                  </a:cubicBezTo>
                  <a:cubicBezTo>
                    <a:pt x="-5860" y="40633"/>
                    <a:pt x="-5860" y="78807"/>
                    <a:pt x="17567" y="102346"/>
                  </a:cubicBezTo>
                  <a:cubicBezTo>
                    <a:pt x="41002" y="125886"/>
                    <a:pt x="78991" y="125886"/>
                    <a:pt x="102425" y="102346"/>
                  </a:cubicBezTo>
                  <a:cubicBezTo>
                    <a:pt x="125853" y="78807"/>
                    <a:pt x="125853" y="40633"/>
                    <a:pt x="102425" y="17093"/>
                  </a:cubicBezTo>
                  <a:cubicBezTo>
                    <a:pt x="92675" y="7302"/>
                    <a:pt x="80400" y="1643"/>
                    <a:pt x="67710" y="0"/>
                  </a:cubicBezTo>
                  <a:lnTo>
                    <a:pt x="52283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98" name="Google Shape;398;p38"/>
            <p:cNvSpPr/>
            <p:nvPr/>
          </p:nvSpPr>
          <p:spPr>
            <a:xfrm>
              <a:off x="-600708" y="2071640"/>
              <a:ext cx="2292300" cy="8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Uma 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Paila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399" name="Google Shape;399;p38"/>
            <p:cNvPicPr preferRelativeResize="0"/>
            <p:nvPr/>
          </p:nvPicPr>
          <p:blipFill rotWithShape="1">
            <a:blip r:embed="rId8">
              <a:alphaModFix/>
            </a:blip>
            <a:srcRect b="12050" l="13593" r="5250" t="4267"/>
            <a:stretch/>
          </p:blipFill>
          <p:spPr>
            <a:xfrm>
              <a:off x="2199445" y="-5118"/>
              <a:ext cx="1701000" cy="2133600"/>
            </a:xfrm>
            <a:custGeom>
              <a:rect b="b" l="l" r="r" t="t"/>
              <a:pathLst>
                <a:path extrusionOk="0" h="120000" w="120000">
                  <a:moveTo>
                    <a:pt x="60015" y="0"/>
                  </a:moveTo>
                  <a:cubicBezTo>
                    <a:pt x="44660" y="0"/>
                    <a:pt x="29288" y="5849"/>
                    <a:pt x="17574" y="17567"/>
                  </a:cubicBezTo>
                  <a:cubicBezTo>
                    <a:pt x="-5853" y="40996"/>
                    <a:pt x="-5853" y="78991"/>
                    <a:pt x="17574" y="102426"/>
                  </a:cubicBezTo>
                  <a:cubicBezTo>
                    <a:pt x="41002" y="125855"/>
                    <a:pt x="79004" y="125855"/>
                    <a:pt x="102432" y="102426"/>
                  </a:cubicBezTo>
                  <a:cubicBezTo>
                    <a:pt x="125860" y="78991"/>
                    <a:pt x="125860" y="40996"/>
                    <a:pt x="102432" y="17567"/>
                  </a:cubicBezTo>
                  <a:cubicBezTo>
                    <a:pt x="90718" y="5849"/>
                    <a:pt x="75369" y="0"/>
                    <a:pt x="60015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00" name="Google Shape;400;p38"/>
            <p:cNvSpPr/>
            <p:nvPr/>
          </p:nvSpPr>
          <p:spPr>
            <a:xfrm>
              <a:off x="1871119" y="2071640"/>
              <a:ext cx="2292300" cy="8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Brent 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Pedersen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GEMINI: automated tools for disease inheritance models</a:t>
            </a:r>
            <a:endParaRPr sz="3200"/>
          </a:p>
        </p:txBody>
      </p:sp>
      <p:pic>
        <p:nvPicPr>
          <p:cNvPr id="406" name="Google Shape;4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200" y="618400"/>
            <a:ext cx="6096000" cy="4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Example: finding compound heterozygotes in Mendelian diseases</a:t>
            </a:r>
            <a:endParaRPr sz="3200"/>
          </a:p>
        </p:txBody>
      </p:sp>
      <p:sp>
        <p:nvSpPr>
          <p:cNvPr id="412" name="Google Shape;412;p40"/>
          <p:cNvSpPr/>
          <p:nvPr/>
        </p:nvSpPr>
        <p:spPr>
          <a:xfrm>
            <a:off x="710803" y="644723"/>
            <a:ext cx="8565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Font typeface="Lato"/>
              <a:buNone/>
            </a:pPr>
            <a:r>
              <a:t/>
            </a:r>
            <a:endParaRPr sz="900"/>
          </a:p>
        </p:txBody>
      </p:sp>
      <p:pic>
        <p:nvPicPr>
          <p:cNvPr descr="Untitled 2.png"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927623"/>
            <a:ext cx="2447079" cy="375867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/>
          <p:nvPr/>
        </p:nvSpPr>
        <p:spPr>
          <a:xfrm>
            <a:off x="1898550" y="1080025"/>
            <a:ext cx="11355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Dad</a:t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5706225" y="1087850"/>
            <a:ext cx="11355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Mom</a:t>
            </a:r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3779988" y="1989625"/>
            <a:ext cx="1135500" cy="4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Kid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Phasing by transmission (inheritance) at informative sites</a:t>
            </a:r>
            <a:endParaRPr sz="3200"/>
          </a:p>
        </p:txBody>
      </p:sp>
      <p:pic>
        <p:nvPicPr>
          <p:cNvPr descr="Untitled 3.png" id="422" name="Google Shape;4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689975"/>
            <a:ext cx="7123281" cy="41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380850" y="13716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		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Raw VCF files are naked. Interpretation requires annotation.</a:t>
            </a:r>
            <a:endParaRPr sz="3200"/>
          </a:p>
        </p:txBody>
      </p:sp>
      <p:sp>
        <p:nvSpPr>
          <p:cNvPr id="86" name="Google Shape;86;p15"/>
          <p:cNvSpPr/>
          <p:nvPr/>
        </p:nvSpPr>
        <p:spPr>
          <a:xfrm>
            <a:off x="6791226" y="14500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319488" y="23930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7641313" y="17909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9" name="Google Shape;89;p15"/>
          <p:cNvSpPr/>
          <p:nvPr/>
        </p:nvSpPr>
        <p:spPr>
          <a:xfrm>
            <a:off x="7823384" y="14169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860025" y="15910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892975" y="15698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393400" y="25551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3" name="Google Shape;93;p15"/>
          <p:cNvCxnSpPr>
            <a:endCxn id="89" idx="2"/>
          </p:cNvCxnSpPr>
          <p:nvPr/>
        </p:nvCxnSpPr>
        <p:spPr>
          <a:xfrm>
            <a:off x="7475684" y="17592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4" name="Google Shape;94;p15"/>
          <p:cNvSpPr/>
          <p:nvPr/>
        </p:nvSpPr>
        <p:spPr>
          <a:xfrm>
            <a:off x="3446925" y="3567575"/>
            <a:ext cx="754500" cy="6258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3424500" y="4556075"/>
            <a:ext cx="258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INFO, yes. But not so INFOrmative.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10800000">
            <a:off x="3839925" y="4245950"/>
            <a:ext cx="361500" cy="39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Example: finding compound heterozygotes in Mendelian diseases</a:t>
            </a:r>
            <a:endParaRPr sz="3200"/>
          </a:p>
        </p:txBody>
      </p:sp>
      <p:sp>
        <p:nvSpPr>
          <p:cNvPr id="428" name="Google Shape;428;p42"/>
          <p:cNvSpPr/>
          <p:nvPr/>
        </p:nvSpPr>
        <p:spPr>
          <a:xfrm>
            <a:off x="352599" y="1192425"/>
            <a:ext cx="56844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gemini </a:t>
            </a: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comp_hets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--columns "chrom, start, end, 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gene, impact"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--min-kindreds 2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--max-priority 1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--filter "impact_severity != 'LOW'</a:t>
            </a:r>
            <a:endParaRPr b="0" i="0" sz="2700" u="none" cap="none" strike="noStrike">
              <a:solidFill>
                <a:srgbClr val="BC580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580B"/>
              </a:buClr>
              <a:buFont typeface="Courier New"/>
              <a:buNone/>
            </a:pPr>
            <a:r>
              <a:rPr b="1" i="0" lang="en" sz="1800" u="none" cap="none" strike="noStrike">
                <a:solidFill>
                  <a:srgbClr val="BC580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and max_aaf_all &lt; 0.001"</a:t>
            </a:r>
            <a:endParaRPr b="0" i="0" sz="2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 New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disease.db</a:t>
            </a:r>
            <a:endParaRPr sz="900"/>
          </a:p>
        </p:txBody>
      </p:sp>
      <p:sp>
        <p:nvSpPr>
          <p:cNvPr id="429" name="Google Shape;429;p42"/>
          <p:cNvSpPr/>
          <p:nvPr/>
        </p:nvSpPr>
        <p:spPr>
          <a:xfrm>
            <a:off x="710803" y="644723"/>
            <a:ext cx="8565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Font typeface="Lato"/>
              <a:buNone/>
            </a:pPr>
            <a:r>
              <a:t/>
            </a:r>
            <a:endParaRPr sz="900"/>
          </a:p>
        </p:txBody>
      </p:sp>
      <p:sp>
        <p:nvSpPr>
          <p:cNvPr id="430" name="Google Shape;430;p42"/>
          <p:cNvSpPr/>
          <p:nvPr/>
        </p:nvSpPr>
        <p:spPr>
          <a:xfrm>
            <a:off x="258665" y="3954387"/>
            <a:ext cx="9469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chr17  78081692   78081693   GAA           non_syn_coding  4.33  14401  family1  1805;unaffected,1847;unaffected4805;affected  T/T,T/C,T|C  4805  1  16_14401_14406 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chr17  78084748   78084749   GAA           non_syn_coding  5.51  14406  family1  1805;unaffected,1847;unaffected4805;affected  G/A,G/G,A|G  4805  1  16_14401_14406 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chr2   129025757  129025758  HS6ST1        non_syn_coding  2.67  3657   family1  1805;unaffected,1847;unaffected4805;affected  C/A,C/C,A|C  4805  1  45_3657_3660   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chr2   129075743  129075744  HS6ST1        non_syn_coding  3.25  3660   family1  1805;unaffected,1847;unaffected4805;affected  G/G,G/C,G|C  4805  1  45_3657_3660   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chr22  45255643   45255644   PRR5-ARHGAP8  non_syn_coding  1.88  16838  family1  1805;unaffected,1847;unaffected4805;affected  G/G,G/T,G|T  4805  1  169_16838_16839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chr22  45255687   45255688   PRR5-ARHGAP8  non_syn_coding  0.37  16839  family1  1805;unaffected,1847;unaffected4805;affected  C/T,C/C,T|C  4805  1  169_16838_16839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chr15  71548994   71548995   THSD4         non_syn_coding  3.68  8777   family1  1805;unaffected,1847;unaffected4805;affected  C/C,C/T,C|T  4805  1  181_8777_8780    1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chr15  71952898   71952899   THSD4         non_syn_coding  4.52  8780   family1  1805;unaffected,1847;unaffected4805;affected  G/A,G/G,A|G  4805  1  181_8777_8780    1</a:t>
            </a:r>
            <a:endParaRPr sz="900"/>
          </a:p>
        </p:txBody>
      </p:sp>
      <p:sp>
        <p:nvSpPr>
          <p:cNvPr id="431" name="Google Shape;431;p42"/>
          <p:cNvSpPr/>
          <p:nvPr/>
        </p:nvSpPr>
        <p:spPr>
          <a:xfrm>
            <a:off x="6494835" y="1535346"/>
            <a:ext cx="101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Penetrant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6496101" y="1896300"/>
            <a:ext cx="2270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Confident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(i.e. on diff. chroms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via familial phasing)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6411361" y="2699834"/>
            <a:ext cx="1180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Deleterious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6580706" y="3043600"/>
            <a:ext cx="1926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Rare in all ancestries 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35" name="Google Shape;435;p42"/>
          <p:cNvCxnSpPr/>
          <p:nvPr/>
        </p:nvCxnSpPr>
        <p:spPr>
          <a:xfrm flipH="1">
            <a:off x="3728075" y="1658525"/>
            <a:ext cx="2661300" cy="662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2"/>
          <p:cNvCxnSpPr/>
          <p:nvPr/>
        </p:nvCxnSpPr>
        <p:spPr>
          <a:xfrm flipH="1">
            <a:off x="3727900" y="2258075"/>
            <a:ext cx="2982300" cy="291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2"/>
          <p:cNvCxnSpPr/>
          <p:nvPr/>
        </p:nvCxnSpPr>
        <p:spPr>
          <a:xfrm flipH="1">
            <a:off x="5684625" y="2846650"/>
            <a:ext cx="809700" cy="32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2"/>
          <p:cNvCxnSpPr/>
          <p:nvPr/>
        </p:nvCxnSpPr>
        <p:spPr>
          <a:xfrm flipH="1">
            <a:off x="5760825" y="3151450"/>
            <a:ext cx="809700" cy="32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2"/>
          <p:cNvCxnSpPr/>
          <p:nvPr/>
        </p:nvCxnSpPr>
        <p:spPr>
          <a:xfrm>
            <a:off x="4465425" y="3462075"/>
            <a:ext cx="0" cy="331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GEMINI is widely-used for rare disease research.</a:t>
            </a:r>
            <a:endParaRPr sz="3200"/>
          </a:p>
        </p:txBody>
      </p:sp>
      <p:grpSp>
        <p:nvGrpSpPr>
          <p:cNvPr id="445" name="Google Shape;445;p43"/>
          <p:cNvGrpSpPr/>
          <p:nvPr/>
        </p:nvGrpSpPr>
        <p:grpSpPr>
          <a:xfrm>
            <a:off x="1587611" y="997069"/>
            <a:ext cx="7394494" cy="3674387"/>
            <a:chOff x="0" y="-346667"/>
            <a:chExt cx="10516987" cy="6968305"/>
          </a:xfrm>
        </p:grpSpPr>
        <p:pic>
          <p:nvPicPr>
            <p:cNvPr id="446" name="Google Shape;44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3196" y="50698"/>
              <a:ext cx="4041900" cy="9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3"/>
            <p:cNvSpPr/>
            <p:nvPr/>
          </p:nvSpPr>
          <p:spPr>
            <a:xfrm>
              <a:off x="348406" y="-346667"/>
              <a:ext cx="4220700" cy="17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UW Center 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for Mendelian Genomics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448" name="Google Shape;44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532" y="1596558"/>
              <a:ext cx="4845300" cy="10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493" y="3127917"/>
              <a:ext cx="4917300" cy="123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4737938"/>
              <a:ext cx="4917300" cy="188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5387" y="1596558"/>
              <a:ext cx="5271600" cy="204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64446" y="3629095"/>
              <a:ext cx="5217000" cy="123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215" y="5132086"/>
              <a:ext cx="5187900" cy="139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" name="Google Shape;454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700" y="1448150"/>
            <a:ext cx="968400" cy="2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vcfanno will quickly and flexibly annotate your VCF.</a:t>
            </a:r>
            <a:endParaRPr sz="3200"/>
          </a:p>
        </p:txBody>
      </p:sp>
      <p:grpSp>
        <p:nvGrpSpPr>
          <p:cNvPr id="460" name="Google Shape;460;p44"/>
          <p:cNvGrpSpPr/>
          <p:nvPr/>
        </p:nvGrpSpPr>
        <p:grpSpPr>
          <a:xfrm>
            <a:off x="226327" y="1735205"/>
            <a:ext cx="8498887" cy="2546362"/>
            <a:chOff x="-1" y="1114587"/>
            <a:chExt cx="12087736" cy="4829057"/>
          </a:xfrm>
        </p:grpSpPr>
        <p:grpSp>
          <p:nvGrpSpPr>
            <p:cNvPr id="461" name="Google Shape;461;p44"/>
            <p:cNvGrpSpPr/>
            <p:nvPr/>
          </p:nvGrpSpPr>
          <p:grpSpPr>
            <a:xfrm>
              <a:off x="-1" y="1114587"/>
              <a:ext cx="12087736" cy="4829057"/>
              <a:chOff x="342899" y="1114587"/>
              <a:chExt cx="12087736" cy="4829057"/>
            </a:xfrm>
          </p:grpSpPr>
          <p:sp>
            <p:nvSpPr>
              <p:cNvPr id="462" name="Google Shape;462;p44"/>
              <p:cNvSpPr/>
              <p:nvPr/>
            </p:nvSpPr>
            <p:spPr>
              <a:xfrm>
                <a:off x="342899" y="1186321"/>
                <a:ext cx="1690200" cy="137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7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Naked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7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 VCF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9244035" y="1114587"/>
                <a:ext cx="3186600" cy="18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VCF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w/ annotations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in </a:t>
                </a:r>
                <a:r>
                  <a:rPr b="1" i="0" lang="en" sz="24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INFO</a:t>
                </a:r>
                <a:r>
                  <a:rPr b="0" i="0" lang="en" sz="2400" u="none" cap="none" strike="noStrike">
                    <a:latin typeface="Economica"/>
                    <a:ea typeface="Economica"/>
                    <a:cs typeface="Economica"/>
                    <a:sym typeface="Economica"/>
                  </a:rPr>
                  <a:t> fiel</a:t>
                </a:r>
                <a:r>
                  <a:rPr b="0" i="0" lang="en" sz="2400" u="none" cap="none" strike="noStrike">
                    <a:latin typeface="Lato"/>
                    <a:ea typeface="Lato"/>
                    <a:cs typeface="Lato"/>
                    <a:sym typeface="Lato"/>
                  </a:rPr>
                  <a:t>d</a:t>
                </a:r>
                <a:endParaRPr sz="900"/>
              </a:p>
            </p:txBody>
          </p:sp>
          <p:pic>
            <p:nvPicPr>
              <p:cNvPr id="464" name="Google Shape;464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04779" y="4433142"/>
                <a:ext cx="2916900" cy="628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rotWithShape="0" dir="2700000" dist="76200">
                  <a:srgbClr val="000000">
                    <a:alpha val="74900"/>
                  </a:srgbClr>
                </a:outerShdw>
              </a:effectLst>
            </p:spPr>
          </p:pic>
          <p:pic>
            <p:nvPicPr>
              <p:cNvPr id="465" name="Google Shape;465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34465" y="5190644"/>
                <a:ext cx="2857500" cy="753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rotWithShape="0" dir="2700000" dist="76200">
                  <a:srgbClr val="000000">
                    <a:alpha val="74900"/>
                  </a:srgbClr>
                </a:outerShdw>
              </a:effectLst>
            </p:spPr>
          </p:pic>
          <p:pic>
            <p:nvPicPr>
              <p:cNvPr id="466" name="Google Shape;466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9065" y="2662073"/>
                <a:ext cx="2908200" cy="628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rotWithShape="0" dir="2700000" dist="76200">
                  <a:srgbClr val="000000">
                    <a:alpha val="74900"/>
                  </a:srgbClr>
                </a:outerShdw>
              </a:effectLst>
            </p:spPr>
          </p:pic>
          <p:pic>
            <p:nvPicPr>
              <p:cNvPr id="467" name="Google Shape;467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0536" y="3452753"/>
                <a:ext cx="2865300" cy="78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68" name="Google Shape;468;p44"/>
            <p:cNvCxnSpPr/>
            <p:nvPr/>
          </p:nvCxnSpPr>
          <p:spPr>
            <a:xfrm>
              <a:off x="8071415" y="1567321"/>
              <a:ext cx="12699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2013515" y="1656221"/>
              <a:ext cx="12699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</p:grpSp>
      <p:pic>
        <p:nvPicPr>
          <p:cNvPr id="470" name="Google Shape;470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200" y="3602175"/>
            <a:ext cx="890100" cy="85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44"/>
          <p:cNvGrpSpPr/>
          <p:nvPr/>
        </p:nvGrpSpPr>
        <p:grpSpPr>
          <a:xfrm>
            <a:off x="51859" y="4481640"/>
            <a:ext cx="2324252" cy="389512"/>
            <a:chOff x="108377" y="0"/>
            <a:chExt cx="3305721" cy="738692"/>
          </a:xfrm>
        </p:grpSpPr>
        <p:sp>
          <p:nvSpPr>
            <p:cNvPr id="472" name="Google Shape;472;p44"/>
            <p:cNvSpPr/>
            <p:nvPr/>
          </p:nvSpPr>
          <p:spPr>
            <a:xfrm>
              <a:off x="108377" y="0"/>
              <a:ext cx="24891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latin typeface="Economica"/>
                  <a:ea typeface="Economica"/>
                  <a:cs typeface="Economica"/>
                  <a:sym typeface="Economica"/>
                </a:rPr>
                <a:t>Brent Pedersen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134498" y="395792"/>
              <a:ext cx="327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000" u="none" cap="none" strike="noStrike">
                  <a:latin typeface="Economica"/>
                  <a:ea typeface="Economica"/>
                  <a:cs typeface="Economica"/>
                  <a:sym typeface="Economica"/>
                </a:rPr>
                <a:t>https://github.com/brentp/vcfanno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474" name="Google Shape;474;p44"/>
          <p:cNvSpPr/>
          <p:nvPr/>
        </p:nvSpPr>
        <p:spPr>
          <a:xfrm>
            <a:off x="2955809" y="4359110"/>
            <a:ext cx="2460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latin typeface="Economica"/>
                <a:ea typeface="Economica"/>
                <a:cs typeface="Economica"/>
                <a:sym typeface="Economica"/>
              </a:rPr>
              <a:t>VCF, BED, GFF, BAM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75" name="Google Shape;47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0700" y="1380275"/>
            <a:ext cx="2410200" cy="9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/>
        </p:nvSpPr>
        <p:spPr>
          <a:xfrm>
            <a:off x="381000" y="4809800"/>
            <a:ext cx="5032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Economica"/>
                <a:ea typeface="Economica"/>
                <a:cs typeface="Economica"/>
                <a:sym typeface="Economica"/>
              </a:rPr>
              <a:t>https://genomebiology.biomedcentral.com/articles/10.1186/s13059-016-0973-5</a:t>
            </a:r>
            <a:endParaRPr b="1"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VCF before and after vcfanno.</a:t>
            </a:r>
            <a:endParaRPr sz="3200"/>
          </a:p>
        </p:txBody>
      </p:sp>
      <p:sp>
        <p:nvSpPr>
          <p:cNvPr id="482" name="Google Shape;482;p45"/>
          <p:cNvSpPr/>
          <p:nvPr/>
        </p:nvSpPr>
        <p:spPr>
          <a:xfrm>
            <a:off x="-440227" y="2603863"/>
            <a:ext cx="3426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AC=11;AF=0.017</a:t>
            </a:r>
            <a:endParaRPr sz="2000"/>
          </a:p>
        </p:txBody>
      </p:sp>
      <p:sp>
        <p:nvSpPr>
          <p:cNvPr id="483" name="Google Shape;483;p45"/>
          <p:cNvSpPr/>
          <p:nvPr/>
        </p:nvSpPr>
        <p:spPr>
          <a:xfrm>
            <a:off x="5758468" y="2751407"/>
            <a:ext cx="34260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latin typeface="Consolas"/>
                <a:ea typeface="Consolas"/>
                <a:cs typeface="Consolas"/>
                <a:sym typeface="Consolas"/>
              </a:rPr>
              <a:t>AC=11;AF=0.017;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365C0"/>
                </a:solidFill>
                <a:latin typeface="Consolas"/>
                <a:ea typeface="Consolas"/>
                <a:cs typeface="Consolas"/>
                <a:sym typeface="Consolas"/>
              </a:rPr>
              <a:t>exac_aaf=0.0012;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365C0"/>
                </a:solidFill>
                <a:latin typeface="Consolas"/>
                <a:ea typeface="Consolas"/>
                <a:cs typeface="Consolas"/>
                <a:sym typeface="Consolas"/>
              </a:rPr>
              <a:t>exac_num_het=8;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365C0"/>
                </a:solidFill>
                <a:latin typeface="Consolas"/>
                <a:ea typeface="Consolas"/>
                <a:cs typeface="Consolas"/>
                <a:sym typeface="Consolas"/>
              </a:rPr>
              <a:t>rs_ids=1234;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365C0"/>
                </a:solidFill>
                <a:latin typeface="Consolas"/>
                <a:ea typeface="Consolas"/>
                <a:cs typeface="Consolas"/>
                <a:sym typeface="Consolas"/>
              </a:rPr>
              <a:t>gerp_mean=7.25e-07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365C0"/>
                </a:solidFill>
                <a:latin typeface="Consolas"/>
                <a:ea typeface="Consolas"/>
                <a:cs typeface="Consolas"/>
                <a:sym typeface="Consolas"/>
              </a:rPr>
              <a:t>gerp_var=1.39e-08</a:t>
            </a:r>
            <a:endParaRPr sz="2000"/>
          </a:p>
        </p:txBody>
      </p:sp>
      <p:grpSp>
        <p:nvGrpSpPr>
          <p:cNvPr id="484" name="Google Shape;484;p45"/>
          <p:cNvGrpSpPr/>
          <p:nvPr/>
        </p:nvGrpSpPr>
        <p:grpSpPr>
          <a:xfrm>
            <a:off x="868224" y="1553917"/>
            <a:ext cx="1000230" cy="939965"/>
            <a:chOff x="85186" y="41671"/>
            <a:chExt cx="1422600" cy="1782600"/>
          </a:xfrm>
        </p:grpSpPr>
        <p:pic>
          <p:nvPicPr>
            <p:cNvPr id="485" name="Google Shape;48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186" y="41671"/>
              <a:ext cx="1422600" cy="17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45"/>
            <p:cNvSpPr/>
            <p:nvPr/>
          </p:nvSpPr>
          <p:spPr>
            <a:xfrm>
              <a:off x="226958" y="776512"/>
              <a:ext cx="11361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Naked</a:t>
              </a:r>
              <a:endParaRPr sz="9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VCF</a:t>
              </a:r>
              <a:endParaRPr sz="900"/>
            </a:p>
          </p:txBody>
        </p:sp>
      </p:grpSp>
      <p:grpSp>
        <p:nvGrpSpPr>
          <p:cNvPr id="487" name="Google Shape;487;p45"/>
          <p:cNvGrpSpPr/>
          <p:nvPr/>
        </p:nvGrpSpPr>
        <p:grpSpPr>
          <a:xfrm>
            <a:off x="6971411" y="1552134"/>
            <a:ext cx="1000230" cy="939965"/>
            <a:chOff x="85186" y="41671"/>
            <a:chExt cx="1422600" cy="1782600"/>
          </a:xfrm>
        </p:grpSpPr>
        <p:pic>
          <p:nvPicPr>
            <p:cNvPr id="488" name="Google Shape;48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186" y="41671"/>
              <a:ext cx="1422600" cy="17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45"/>
            <p:cNvSpPr/>
            <p:nvPr/>
          </p:nvSpPr>
          <p:spPr>
            <a:xfrm>
              <a:off x="94217" y="776512"/>
              <a:ext cx="14016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Dressed</a:t>
              </a:r>
              <a:endParaRPr sz="9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VCF</a:t>
              </a:r>
              <a:endParaRPr sz="900"/>
            </a:p>
          </p:txBody>
        </p:sp>
      </p:grpSp>
      <p:cxnSp>
        <p:nvCxnSpPr>
          <p:cNvPr id="490" name="Google Shape;490;p45"/>
          <p:cNvCxnSpPr/>
          <p:nvPr/>
        </p:nvCxnSpPr>
        <p:spPr>
          <a:xfrm>
            <a:off x="2092574" y="2114550"/>
            <a:ext cx="8931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1" name="Google Shape;491;p45"/>
          <p:cNvCxnSpPr/>
          <p:nvPr/>
        </p:nvCxnSpPr>
        <p:spPr>
          <a:xfrm>
            <a:off x="5701906" y="2114550"/>
            <a:ext cx="893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92" name="Google Shape;492;p45"/>
          <p:cNvSpPr/>
          <p:nvPr/>
        </p:nvSpPr>
        <p:spPr>
          <a:xfrm>
            <a:off x="3061789" y="1832078"/>
            <a:ext cx="25638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A6AAA9"/>
                </a:solidFill>
                <a:latin typeface="Consolas"/>
                <a:ea typeface="Consolas"/>
                <a:cs typeface="Consolas"/>
                <a:sym typeface="Consolas"/>
              </a:rPr>
              <a:t>[[annotation]]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file=“ExAC.v3.vcf”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fields=[“AF”, “AC_Het”]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names=[“exac_aaf”, “exac_num_het”]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ops=[“first”, “first”]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A6AAA9"/>
                </a:solidFill>
                <a:latin typeface="Consolas"/>
                <a:ea typeface="Consolas"/>
                <a:cs typeface="Consolas"/>
                <a:sym typeface="Consolas"/>
              </a:rPr>
              <a:t>[[annotation]]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file="dbsnp.b141.vcf.gz"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fields=["ID"]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names=["rs_ids"]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ops=[“concat"]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00" u="none" cap="none" strike="noStrike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A6AAA9"/>
                </a:solidFill>
                <a:latin typeface="Consolas"/>
                <a:ea typeface="Consolas"/>
                <a:cs typeface="Consolas"/>
                <a:sym typeface="Consolas"/>
              </a:rPr>
              <a:t>[[annotation]]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file="gerp.elements.bed.gz"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columns=[4,4]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names=[“gerp_mean”,”gerp_var”]</a:t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latin typeface="Consolas"/>
                <a:ea typeface="Consolas"/>
                <a:cs typeface="Consolas"/>
                <a:sym typeface="Consolas"/>
              </a:rPr>
              <a:t>ops=[“mean”, "js:variance(vals)"]</a:t>
            </a:r>
            <a:endParaRPr sz="900"/>
          </a:p>
        </p:txBody>
      </p:sp>
      <p:sp>
        <p:nvSpPr>
          <p:cNvPr id="493" name="Google Shape;493;p45"/>
          <p:cNvSpPr/>
          <p:nvPr/>
        </p:nvSpPr>
        <p:spPr>
          <a:xfrm>
            <a:off x="2955809" y="930110"/>
            <a:ext cx="2460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Economica"/>
                <a:ea typeface="Economica"/>
                <a:cs typeface="Economica"/>
                <a:sym typeface="Economica"/>
              </a:rPr>
              <a:t>Vcfanno configuration file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494" name="Google Shape;494;p45"/>
          <p:cNvGrpSpPr/>
          <p:nvPr/>
        </p:nvGrpSpPr>
        <p:grpSpPr>
          <a:xfrm>
            <a:off x="2023031" y="1973931"/>
            <a:ext cx="4618776" cy="46877"/>
            <a:chOff x="2013515" y="1567321"/>
            <a:chExt cx="6569159" cy="88900"/>
          </a:xfrm>
        </p:grpSpPr>
        <p:cxnSp>
          <p:nvCxnSpPr>
            <p:cNvPr id="495" name="Google Shape;495;p45"/>
            <p:cNvCxnSpPr/>
            <p:nvPr/>
          </p:nvCxnSpPr>
          <p:spPr>
            <a:xfrm>
              <a:off x="7312775" y="1567321"/>
              <a:ext cx="12699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496" name="Google Shape;496;p45"/>
            <p:cNvCxnSpPr/>
            <p:nvPr/>
          </p:nvCxnSpPr>
          <p:spPr>
            <a:xfrm>
              <a:off x="2013515" y="1656221"/>
              <a:ext cx="1269900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380850" y="13716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NS=3;DP=14;GENE=ABC	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GENE=DDD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GENE=TTN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GENE=XYZ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Raw VCF files are naked. Interpretation requires annotation.</a:t>
            </a:r>
            <a:endParaRPr sz="3200"/>
          </a:p>
        </p:txBody>
      </p:sp>
      <p:sp>
        <p:nvSpPr>
          <p:cNvPr id="103" name="Google Shape;103;p16"/>
          <p:cNvSpPr/>
          <p:nvPr/>
        </p:nvSpPr>
        <p:spPr>
          <a:xfrm>
            <a:off x="6791226" y="14500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7319488" y="23930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rot="10800000">
            <a:off x="7641313" y="17909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16"/>
          <p:cNvSpPr/>
          <p:nvPr/>
        </p:nvSpPr>
        <p:spPr>
          <a:xfrm>
            <a:off x="7823384" y="14169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860025" y="15910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892975" y="15698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393400" y="25551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10" name="Google Shape;110;p16"/>
          <p:cNvCxnSpPr>
            <a:endCxn id="106" idx="2"/>
          </p:cNvCxnSpPr>
          <p:nvPr/>
        </p:nvCxnSpPr>
        <p:spPr>
          <a:xfrm>
            <a:off x="7475684" y="17592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875" y="0"/>
            <a:ext cx="93597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Annotation provides context for interpretation.</a:t>
            </a:r>
            <a:endParaRPr sz="320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3152176" y="1811610"/>
            <a:ext cx="2253755" cy="2032399"/>
            <a:chOff x="0" y="0"/>
            <a:chExt cx="4026000" cy="3854350"/>
          </a:xfrm>
        </p:grpSpPr>
        <p:sp>
          <p:nvSpPr>
            <p:cNvPr id="118" name="Google Shape;118;p17"/>
            <p:cNvSpPr/>
            <p:nvPr/>
          </p:nvSpPr>
          <p:spPr>
            <a:xfrm>
              <a:off x="0" y="31750"/>
              <a:ext cx="4026000" cy="38226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95439" y="7531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698500" y="0"/>
              <a:ext cx="2553900" cy="5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venir"/>
                <a:buNone/>
              </a:pPr>
              <a:r>
                <a:rPr b="0" i="0" lang="en" sz="13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Genetic variation</a:t>
              </a:r>
              <a:endParaRPr sz="1200"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213944" y="11087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94132" y="14516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94132" y="18072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201244" y="21501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81432" y="24930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213944" y="28359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410765" y="596057"/>
            <a:ext cx="2948262" cy="2969991"/>
            <a:chOff x="0" y="0"/>
            <a:chExt cx="4193233" cy="5632450"/>
          </a:xfrm>
        </p:grpSpPr>
        <p:grpSp>
          <p:nvGrpSpPr>
            <p:cNvPr id="128" name="Google Shape;128;p17"/>
            <p:cNvGrpSpPr/>
            <p:nvPr/>
          </p:nvGrpSpPr>
          <p:grpSpPr>
            <a:xfrm>
              <a:off x="0" y="0"/>
              <a:ext cx="2387700" cy="5632450"/>
              <a:chOff x="0" y="0"/>
              <a:chExt cx="2387700" cy="5632450"/>
            </a:xfrm>
          </p:grpSpPr>
          <p:pic>
            <p:nvPicPr>
              <p:cNvPr id="129" name="Google Shape;129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387700" cy="2387700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0" dist="0" endA="0" endPos="40000" fadeDir="5400012" kx="0" rotWithShape="0" algn="bl" stA="50000" stPos="0" sy="-100000" ky="0"/>
              </a:effectLst>
            </p:spPr>
          </p:pic>
          <p:sp>
            <p:nvSpPr>
              <p:cNvPr id="130" name="Google Shape;130;p17"/>
              <p:cNvSpPr/>
              <p:nvPr/>
            </p:nvSpPr>
            <p:spPr>
              <a:xfrm>
                <a:off x="12700" y="2470150"/>
                <a:ext cx="2374800" cy="31623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Conservation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Repeat elements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Genome Gaps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Cytobands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Gene annotations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“Mappability”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DeCIPHER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ISGA</a:t>
                </a:r>
                <a:endParaRPr sz="900"/>
              </a:p>
            </p:txBody>
          </p:sp>
        </p:grpSp>
        <p:cxnSp>
          <p:nvCxnSpPr>
            <p:cNvPr id="131" name="Google Shape;131;p17"/>
            <p:cNvCxnSpPr/>
            <p:nvPr/>
          </p:nvCxnSpPr>
          <p:spPr>
            <a:xfrm rot="10800000">
              <a:off x="2576533" y="1764408"/>
              <a:ext cx="1616700" cy="13401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32" name="Google Shape;132;p17"/>
          <p:cNvGrpSpPr/>
          <p:nvPr/>
        </p:nvGrpSpPr>
        <p:grpSpPr>
          <a:xfrm>
            <a:off x="2319098" y="742574"/>
            <a:ext cx="2216430" cy="989526"/>
            <a:chOff x="-9" y="-5"/>
            <a:chExt cx="3699600" cy="2459060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" y="-5"/>
              <a:ext cx="3699600" cy="8508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34" name="Google Shape;134;p17"/>
            <p:cNvCxnSpPr/>
            <p:nvPr/>
          </p:nvCxnSpPr>
          <p:spPr>
            <a:xfrm rot="10800000">
              <a:off x="1605293" y="1047855"/>
              <a:ext cx="904800" cy="1411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35" name="Google Shape;135;p17"/>
          <p:cNvGrpSpPr/>
          <p:nvPr/>
        </p:nvGrpSpPr>
        <p:grpSpPr>
          <a:xfrm>
            <a:off x="5275183" y="783565"/>
            <a:ext cx="3511261" cy="1547047"/>
            <a:chOff x="-714170" y="0"/>
            <a:chExt cx="4993970" cy="2933902"/>
          </a:xfrm>
        </p:grpSpPr>
        <p:pic>
          <p:nvPicPr>
            <p:cNvPr id="136" name="Google Shape;13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600" y="0"/>
              <a:ext cx="2527200" cy="6660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37" name="Google Shape;137;p17"/>
            <p:cNvCxnSpPr>
              <a:stCxn id="119" idx="3"/>
            </p:cNvCxnSpPr>
            <p:nvPr/>
          </p:nvCxnSpPr>
          <p:spPr>
            <a:xfrm flipH="1" rot="10800000">
              <a:off x="-714170" y="968902"/>
              <a:ext cx="2366700" cy="19650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38" name="Google Shape;138;p17"/>
          <p:cNvGrpSpPr/>
          <p:nvPr/>
        </p:nvGrpSpPr>
        <p:grpSpPr>
          <a:xfrm>
            <a:off x="5405900" y="1668786"/>
            <a:ext cx="3444321" cy="1009964"/>
            <a:chOff x="-769555" y="27781"/>
            <a:chExt cx="4898764" cy="1915350"/>
          </a:xfrm>
        </p:grpSpPr>
        <p:pic>
          <p:nvPicPr>
            <p:cNvPr id="139" name="Google Shape;139;p17"/>
            <p:cNvPicPr preferRelativeResize="0"/>
            <p:nvPr/>
          </p:nvPicPr>
          <p:blipFill rotWithShape="1">
            <a:blip r:embed="rId6">
              <a:alphaModFix/>
            </a:blip>
            <a:srcRect b="0" l="0" r="35963" t="0"/>
            <a:stretch/>
          </p:blipFill>
          <p:spPr>
            <a:xfrm>
              <a:off x="1425309" y="27781"/>
              <a:ext cx="2703900" cy="4167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40" name="Google Shape;140;p17"/>
            <p:cNvCxnSpPr/>
            <p:nvPr/>
          </p:nvCxnSpPr>
          <p:spPr>
            <a:xfrm flipH="1" rot="10800000">
              <a:off x="-769555" y="726031"/>
              <a:ext cx="2118600" cy="12171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41" name="Google Shape;141;p17"/>
          <p:cNvGrpSpPr/>
          <p:nvPr/>
        </p:nvGrpSpPr>
        <p:grpSpPr>
          <a:xfrm>
            <a:off x="5416425" y="2467998"/>
            <a:ext cx="3530747" cy="526302"/>
            <a:chOff x="-805385" y="0"/>
            <a:chExt cx="5021685" cy="998107"/>
          </a:xfrm>
        </p:grpSpPr>
        <p:pic>
          <p:nvPicPr>
            <p:cNvPr id="142" name="Google Shape;14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8100" y="0"/>
              <a:ext cx="2908200" cy="6282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43" name="Google Shape;143;p17"/>
            <p:cNvCxnSpPr/>
            <p:nvPr/>
          </p:nvCxnSpPr>
          <p:spPr>
            <a:xfrm flipH="1" rot="10800000">
              <a:off x="-805385" y="678307"/>
              <a:ext cx="1860300" cy="319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44" name="Google Shape;144;p17"/>
          <p:cNvGrpSpPr/>
          <p:nvPr/>
        </p:nvGrpSpPr>
        <p:grpSpPr>
          <a:xfrm>
            <a:off x="5284950" y="3087233"/>
            <a:ext cx="3626507" cy="1794771"/>
            <a:chOff x="-649479" y="0"/>
            <a:chExt cx="5157882" cy="3403700"/>
          </a:xfrm>
        </p:grpSpPr>
        <p:grpSp>
          <p:nvGrpSpPr>
            <p:cNvPr id="145" name="Google Shape;145;p17"/>
            <p:cNvGrpSpPr/>
            <p:nvPr/>
          </p:nvGrpSpPr>
          <p:grpSpPr>
            <a:xfrm>
              <a:off x="1714500" y="0"/>
              <a:ext cx="2793903" cy="3403700"/>
              <a:chOff x="0" y="0"/>
              <a:chExt cx="2793903" cy="3403700"/>
            </a:xfrm>
          </p:grpSpPr>
          <p:pic>
            <p:nvPicPr>
              <p:cNvPr id="146" name="Google Shape;146;p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0" y="0"/>
                <a:ext cx="2793900" cy="1907400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0" dist="0" endA="0" endPos="40000" fadeDir="5400012" kx="0" rotWithShape="0" algn="bl" stA="50000" stPos="0" sy="-100000" ky="0"/>
              </a:effectLst>
            </p:spPr>
          </p:pic>
          <p:sp>
            <p:nvSpPr>
              <p:cNvPr id="147" name="Google Shape;147;p17"/>
              <p:cNvSpPr/>
              <p:nvPr/>
            </p:nvSpPr>
            <p:spPr>
              <a:xfrm>
                <a:off x="12603" y="1968500"/>
                <a:ext cx="2781300" cy="14352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Chromatin marks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DNA methylation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RNA expression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TF binding</a:t>
                </a:r>
                <a:endParaRPr sz="900"/>
              </a:p>
            </p:txBody>
          </p:sp>
        </p:grpSp>
        <p:cxnSp>
          <p:nvCxnSpPr>
            <p:cNvPr id="148" name="Google Shape;148;p17"/>
            <p:cNvCxnSpPr/>
            <p:nvPr/>
          </p:nvCxnSpPr>
          <p:spPr>
            <a:xfrm>
              <a:off x="-649479" y="402271"/>
              <a:ext cx="2107800" cy="774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49" name="Google Shape;149;p17"/>
          <p:cNvGrpSpPr/>
          <p:nvPr/>
        </p:nvGrpSpPr>
        <p:grpSpPr>
          <a:xfrm>
            <a:off x="4812944" y="3646450"/>
            <a:ext cx="2009108" cy="1315808"/>
            <a:chOff x="0" y="-232440"/>
            <a:chExt cx="2857500" cy="2495370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1374030"/>
              <a:ext cx="2857500" cy="8889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51" name="Google Shape;151;p17"/>
            <p:cNvCxnSpPr/>
            <p:nvPr/>
          </p:nvCxnSpPr>
          <p:spPr>
            <a:xfrm>
              <a:off x="207553" y="-232440"/>
              <a:ext cx="940500" cy="1219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52" name="Google Shape;152;p17"/>
          <p:cNvGrpSpPr/>
          <p:nvPr/>
        </p:nvGrpSpPr>
        <p:grpSpPr>
          <a:xfrm>
            <a:off x="1414736" y="3566047"/>
            <a:ext cx="2061723" cy="1456587"/>
            <a:chOff x="0" y="37455"/>
            <a:chExt cx="2932332" cy="2762350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1288405"/>
              <a:ext cx="2102700" cy="15114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54" name="Google Shape;154;p17"/>
            <p:cNvCxnSpPr/>
            <p:nvPr/>
          </p:nvCxnSpPr>
          <p:spPr>
            <a:xfrm flipH="1">
              <a:off x="1788732" y="37455"/>
              <a:ext cx="1143600" cy="1229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55" name="Google Shape;155;p17"/>
          <p:cNvGrpSpPr/>
          <p:nvPr/>
        </p:nvGrpSpPr>
        <p:grpSpPr>
          <a:xfrm>
            <a:off x="3264094" y="3843989"/>
            <a:ext cx="1218543" cy="1151859"/>
            <a:chOff x="0" y="35227"/>
            <a:chExt cx="1733100" cy="2184446"/>
          </a:xfrm>
        </p:grpSpPr>
        <p:pic>
          <p:nvPicPr>
            <p:cNvPr id="156" name="Google Shape;156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822573"/>
              <a:ext cx="1733100" cy="13971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57" name="Google Shape;157;p17"/>
            <p:cNvCxnSpPr/>
            <p:nvPr/>
          </p:nvCxnSpPr>
          <p:spPr>
            <a:xfrm flipH="1">
              <a:off x="924419" y="35227"/>
              <a:ext cx="442500" cy="6600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158" name="Google Shape;158;p17"/>
          <p:cNvGrpSpPr/>
          <p:nvPr/>
        </p:nvGrpSpPr>
        <p:grpSpPr>
          <a:xfrm>
            <a:off x="482200" y="3328994"/>
            <a:ext cx="2781898" cy="809622"/>
            <a:chOff x="0" y="0"/>
            <a:chExt cx="3956618" cy="1535410"/>
          </a:xfrm>
        </p:grpSpPr>
        <p:pic>
          <p:nvPicPr>
            <p:cNvPr id="159" name="Google Shape;159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811510"/>
              <a:ext cx="2171700" cy="7239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160" name="Google Shape;160;p17"/>
            <p:cNvCxnSpPr/>
            <p:nvPr/>
          </p:nvCxnSpPr>
          <p:spPr>
            <a:xfrm flipH="1">
              <a:off x="2305718" y="0"/>
              <a:ext cx="1650900" cy="898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pic>
        <p:nvPicPr>
          <p:cNvPr descr="Untitled.png" id="161" name="Google Shape;16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9375" y="742569"/>
            <a:ext cx="2009099" cy="414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7"/>
          <p:cNvCxnSpPr/>
          <p:nvPr/>
        </p:nvCxnSpPr>
        <p:spPr>
          <a:xfrm flipH="1" rot="10800000">
            <a:off x="4632800" y="1153825"/>
            <a:ext cx="604800" cy="562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Case study: exome sequencing for rare disease</a:t>
            </a:r>
            <a:endParaRPr sz="4400"/>
          </a:p>
        </p:txBody>
      </p:sp>
      <p:sp>
        <p:nvSpPr>
          <p:cNvPr id="168" name="Google Shape;168;p18"/>
          <p:cNvSpPr/>
          <p:nvPr/>
        </p:nvSpPr>
        <p:spPr>
          <a:xfrm>
            <a:off x="390426" y="1526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918688" y="2442913"/>
            <a:ext cx="669600" cy="669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18"/>
          <p:cNvCxnSpPr/>
          <p:nvPr/>
        </p:nvCxnSpPr>
        <p:spPr>
          <a:xfrm rot="10800000">
            <a:off x="1240513" y="18408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1" name="Google Shape;171;p18"/>
          <p:cNvSpPr/>
          <p:nvPr/>
        </p:nvSpPr>
        <p:spPr>
          <a:xfrm>
            <a:off x="1422584" y="1493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18"/>
          <p:cNvCxnSpPr>
            <a:endCxn id="171" idx="2"/>
          </p:cNvCxnSpPr>
          <p:nvPr/>
        </p:nvCxnSpPr>
        <p:spPr>
          <a:xfrm>
            <a:off x="1074884" y="18354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134" y="1282250"/>
            <a:ext cx="1621200" cy="1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43892" l="0" r="0" t="0"/>
          <a:stretch/>
        </p:blipFill>
        <p:spPr>
          <a:xfrm>
            <a:off x="4884189" y="1564000"/>
            <a:ext cx="23346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5">
            <a:alphaModFix/>
          </a:blip>
          <a:srcRect b="22755" l="0" r="378" t="6553"/>
          <a:stretch/>
        </p:blipFill>
        <p:spPr>
          <a:xfrm>
            <a:off x="7256824" y="1587039"/>
            <a:ext cx="1347000" cy="7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8"/>
          <p:cNvGrpSpPr/>
          <p:nvPr/>
        </p:nvGrpSpPr>
        <p:grpSpPr>
          <a:xfrm>
            <a:off x="4402900" y="2891475"/>
            <a:ext cx="3575266" cy="1896838"/>
            <a:chOff x="15" y="230870"/>
            <a:chExt cx="7560300" cy="4441203"/>
          </a:xfrm>
        </p:grpSpPr>
        <p:pic>
          <p:nvPicPr>
            <p:cNvPr id="177" name="Google Shape;177;p18"/>
            <p:cNvPicPr preferRelativeResize="0"/>
            <p:nvPr/>
          </p:nvPicPr>
          <p:blipFill rotWithShape="1">
            <a:blip r:embed="rId6">
              <a:alphaModFix/>
            </a:blip>
            <a:srcRect b="0" l="0" r="0" t="5303"/>
            <a:stretch/>
          </p:blipFill>
          <p:spPr>
            <a:xfrm>
              <a:off x="15" y="230870"/>
              <a:ext cx="7560300" cy="412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8"/>
            <p:cNvSpPr/>
            <p:nvPr/>
          </p:nvSpPr>
          <p:spPr>
            <a:xfrm>
              <a:off x="1088719" y="4158173"/>
              <a:ext cx="11757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exon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6045697" y="4158173"/>
              <a:ext cx="11367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exon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372390" y="4158173"/>
              <a:ext cx="14091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intron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81" name="Google Shape;181;p18"/>
          <p:cNvSpPr txBox="1"/>
          <p:nvPr/>
        </p:nvSpPr>
        <p:spPr>
          <a:xfrm>
            <a:off x="833700" y="4022675"/>
            <a:ext cx="258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Mom and dad are unaffected, kid (proband) is affected with rare, Mendelian disease phenotype 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82" name="Google Shape;182;p18"/>
          <p:cNvCxnSpPr/>
          <p:nvPr/>
        </p:nvCxnSpPr>
        <p:spPr>
          <a:xfrm rot="10800000">
            <a:off x="1249125" y="3179150"/>
            <a:ext cx="361500" cy="39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&gt;40% of developmental disorders caused by de novo mutation</a:t>
            </a:r>
            <a:endParaRPr sz="3200"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625"/>
            <a:ext cx="8839198" cy="3890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0" y="4723300"/>
            <a:ext cx="443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https://www.nature.com/articles/nature21062.pdf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Goal: find variants that disrupt gene function</a:t>
            </a:r>
            <a:endParaRPr sz="4400"/>
          </a:p>
        </p:txBody>
      </p:sp>
      <p:grpSp>
        <p:nvGrpSpPr>
          <p:cNvPr id="195" name="Google Shape;195;p20"/>
          <p:cNvGrpSpPr/>
          <p:nvPr/>
        </p:nvGrpSpPr>
        <p:grpSpPr>
          <a:xfrm>
            <a:off x="1190220" y="1415901"/>
            <a:ext cx="2552313" cy="1351443"/>
            <a:chOff x="1820" y="4420"/>
            <a:chExt cx="3630085" cy="2562950"/>
          </a:xfrm>
        </p:grpSpPr>
        <p:sp>
          <p:nvSpPr>
            <p:cNvPr id="196" name="Google Shape;196;p20"/>
            <p:cNvSpPr/>
            <p:nvPr/>
          </p:nvSpPr>
          <p:spPr>
            <a:xfrm>
              <a:off x="64660" y="1077570"/>
              <a:ext cx="10629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900"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820" y="1636370"/>
              <a:ext cx="1200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Mutated</a:t>
              </a:r>
              <a:endParaRPr sz="900"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1501426" y="10668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ca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act</a:t>
              </a:r>
              <a:endParaRPr sz="900"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1505505" y="16256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ca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act</a:t>
              </a:r>
              <a:endParaRPr sz="900"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688990" y="6711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2401513" y="6711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146598" y="6711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1696003" y="21062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419904" y="21062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3156504" y="21062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635652" y="4420"/>
              <a:ext cx="2689500" cy="473700"/>
            </a:xfrm>
            <a:prstGeom prst="rect">
              <a:avLst/>
            </a:prstGeom>
            <a:solidFill>
              <a:srgbClr val="D4E3FE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synonymous (silent)</a:t>
              </a:r>
              <a:endParaRPr sz="900"/>
            </a:p>
          </p:txBody>
        </p:sp>
      </p:grpSp>
      <p:grpSp>
        <p:nvGrpSpPr>
          <p:cNvPr id="207" name="Google Shape;207;p20"/>
          <p:cNvGrpSpPr/>
          <p:nvPr/>
        </p:nvGrpSpPr>
        <p:grpSpPr>
          <a:xfrm>
            <a:off x="4945544" y="1415901"/>
            <a:ext cx="2747281" cy="1351443"/>
            <a:chOff x="1820" y="4420"/>
            <a:chExt cx="3907383" cy="2562950"/>
          </a:xfrm>
        </p:grpSpPr>
        <p:sp>
          <p:nvSpPr>
            <p:cNvPr id="208" name="Google Shape;208;p20"/>
            <p:cNvSpPr/>
            <p:nvPr/>
          </p:nvSpPr>
          <p:spPr>
            <a:xfrm>
              <a:off x="64660" y="1077570"/>
              <a:ext cx="10629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900"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1820" y="1636370"/>
              <a:ext cx="1200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Mutated</a:t>
              </a:r>
              <a:endParaRPr sz="900"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501426" y="10668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 act</a:t>
              </a:r>
              <a:endParaRPr sz="900"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505505" y="16256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 act</a:t>
              </a:r>
              <a:endParaRPr sz="900"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688990" y="6711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2401513" y="6711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E324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3146598" y="6711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1696003" y="21062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2431182" y="2106270"/>
              <a:ext cx="317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E324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900"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3156504" y="21062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51503" y="4420"/>
              <a:ext cx="3857700" cy="473700"/>
            </a:xfrm>
            <a:prstGeom prst="rect">
              <a:avLst/>
            </a:prstGeom>
            <a:solidFill>
              <a:srgbClr val="D4E3FE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non-synonymous (missense)</a:t>
              </a:r>
              <a:endParaRPr sz="900"/>
            </a:p>
          </p:txBody>
        </p:sp>
      </p:grpSp>
      <p:grpSp>
        <p:nvGrpSpPr>
          <p:cNvPr id="219" name="Google Shape;219;p20"/>
          <p:cNvGrpSpPr/>
          <p:nvPr/>
        </p:nvGrpSpPr>
        <p:grpSpPr>
          <a:xfrm>
            <a:off x="1186146" y="3150492"/>
            <a:ext cx="2552313" cy="1383871"/>
            <a:chOff x="1820" y="4420"/>
            <a:chExt cx="3630085" cy="2624447"/>
          </a:xfrm>
        </p:grpSpPr>
        <p:grpSp>
          <p:nvGrpSpPr>
            <p:cNvPr id="220" name="Google Shape;220;p20"/>
            <p:cNvGrpSpPr/>
            <p:nvPr/>
          </p:nvGrpSpPr>
          <p:grpSpPr>
            <a:xfrm>
              <a:off x="1820" y="4420"/>
              <a:ext cx="3630085" cy="2562950"/>
              <a:chOff x="1820" y="4420"/>
              <a:chExt cx="3630085" cy="2562950"/>
            </a:xfrm>
          </p:grpSpPr>
          <p:sp>
            <p:nvSpPr>
              <p:cNvPr id="221" name="Google Shape;221;p20"/>
              <p:cNvSpPr/>
              <p:nvPr/>
            </p:nvSpPr>
            <p:spPr>
              <a:xfrm>
                <a:off x="64660" y="1077570"/>
                <a:ext cx="10629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Normal</a:t>
                </a:r>
                <a:endParaRPr sz="900"/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1820" y="1636370"/>
                <a:ext cx="12000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Mutated</a:t>
                </a:r>
                <a:endParaRPr sz="900"/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1501426" y="10668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1505505" y="16256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1688990" y="6711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2401513" y="671170"/>
                <a:ext cx="3402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</a:t>
                </a:r>
                <a:endParaRPr sz="900"/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3146598" y="6711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1696003" y="21062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3156504" y="21062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545127" y="4420"/>
                <a:ext cx="2870400" cy="473700"/>
              </a:xfrm>
              <a:prstGeom prst="rect">
                <a:avLst/>
              </a:prstGeom>
              <a:solidFill>
                <a:srgbClr val="D4E3FE"/>
              </a:solidFill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stop-gain (nonsense)</a:t>
                </a:r>
                <a:endParaRPr sz="900"/>
              </a:p>
            </p:txBody>
          </p:sp>
        </p:grpSp>
        <p:pic>
          <p:nvPicPr>
            <p:cNvPr id="231" name="Google Shape;231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71700" y="2079567"/>
              <a:ext cx="825600" cy="54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0"/>
          <p:cNvGrpSpPr/>
          <p:nvPr/>
        </p:nvGrpSpPr>
        <p:grpSpPr>
          <a:xfrm>
            <a:off x="4945545" y="3150492"/>
            <a:ext cx="2552313" cy="1358140"/>
            <a:chOff x="1820" y="4420"/>
            <a:chExt cx="3630085" cy="2575650"/>
          </a:xfrm>
        </p:grpSpPr>
        <p:grpSp>
          <p:nvGrpSpPr>
            <p:cNvPr id="233" name="Google Shape;233;p20"/>
            <p:cNvGrpSpPr/>
            <p:nvPr/>
          </p:nvGrpSpPr>
          <p:grpSpPr>
            <a:xfrm>
              <a:off x="1820" y="4420"/>
              <a:ext cx="3630085" cy="2575650"/>
              <a:chOff x="1820" y="4420"/>
              <a:chExt cx="3630085" cy="2575650"/>
            </a:xfrm>
          </p:grpSpPr>
          <p:sp>
            <p:nvSpPr>
              <p:cNvPr id="234" name="Google Shape;234;p20"/>
              <p:cNvSpPr/>
              <p:nvPr/>
            </p:nvSpPr>
            <p:spPr>
              <a:xfrm>
                <a:off x="64660" y="1077570"/>
                <a:ext cx="10629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Normal</a:t>
                </a:r>
                <a:endParaRPr sz="900"/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1820" y="1636370"/>
                <a:ext cx="12000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Mutated</a:t>
                </a:r>
                <a:endParaRPr sz="900"/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501426" y="10668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1505505" y="16256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1688990" y="6711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2401513" y="2118970"/>
                <a:ext cx="3402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</a:t>
                </a:r>
                <a:endParaRPr sz="900"/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3146598" y="6711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1696003" y="21062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156504" y="21062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1310327" y="4420"/>
                <a:ext cx="1340100" cy="473700"/>
              </a:xfrm>
              <a:prstGeom prst="rect">
                <a:avLst/>
              </a:prstGeom>
              <a:solidFill>
                <a:srgbClr val="D4E3FE"/>
              </a:solidFill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stop-loss</a:t>
                </a:r>
                <a:endParaRPr sz="900"/>
              </a:p>
            </p:txBody>
          </p:sp>
        </p:grpSp>
        <p:pic>
          <p:nvPicPr>
            <p:cNvPr id="244" name="Google Shape;24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84400" y="644467"/>
              <a:ext cx="825600" cy="54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0"/>
          <p:cNvSpPr/>
          <p:nvPr/>
        </p:nvSpPr>
        <p:spPr>
          <a:xfrm>
            <a:off x="4705875" y="1131266"/>
            <a:ext cx="32520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sometimes hard to predict.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Loss of function variants</a:t>
            </a:r>
            <a:endParaRPr sz="4400"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749" y="1220650"/>
            <a:ext cx="6315300" cy="33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0" y="4949100"/>
            <a:ext cx="3000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conomica"/>
                <a:ea typeface="Economica"/>
                <a:cs typeface="Economica"/>
                <a:sym typeface="Economica"/>
              </a:rPr>
              <a:t>MacArthur et al, </a:t>
            </a:r>
            <a:r>
              <a:rPr lang="en" sz="800" u="sng">
                <a:latin typeface="Economica"/>
                <a:ea typeface="Economica"/>
                <a:cs typeface="Economica"/>
                <a:sym typeface="Economica"/>
                <a:hlinkClick r:id="rId4"/>
              </a:rPr>
              <a:t>Science. 2012 February 17; 335(6070): 823–828.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